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61" r:id="rId4"/>
    <p:sldId id="283" r:id="rId5"/>
    <p:sldId id="285" r:id="rId6"/>
    <p:sldId id="284" r:id="rId7"/>
    <p:sldId id="292" r:id="rId8"/>
    <p:sldId id="257" r:id="rId9"/>
    <p:sldId id="281" r:id="rId10"/>
    <p:sldId id="278" r:id="rId11"/>
    <p:sldId id="288" r:id="rId12"/>
    <p:sldId id="286" r:id="rId13"/>
    <p:sldId id="290" r:id="rId14"/>
    <p:sldId id="29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an Hyde" initials="RH" lastIdx="10" clrIdx="0">
    <p:extLst>
      <p:ext uri="{19B8F6BF-5375-455C-9EA6-DF929625EA0E}">
        <p15:presenceInfo xmlns:p15="http://schemas.microsoft.com/office/powerpoint/2012/main" userId="6a321e5b720e6f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333333"/>
    <a:srgbClr val="B5A475"/>
    <a:srgbClr val="86142D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52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19T12:44:54.389" idx="3">
    <p:pos x="10" y="10"/>
    <p:text>get rid of it or use as a transition to say you know what this is...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8E91B-375F-4ADB-AF90-9F27A8FA21F5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660CB-3AB9-4805-93FE-E4D370CF1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7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Cis Women &amp; Trans / Non conforming predominately did not feel safe in or around campus at night.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660CB-3AB9-4805-93FE-E4D370CF11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1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Cis Women &amp; Trans / Non conforming predominately did not feel safe in or around campus at night.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660CB-3AB9-4805-93FE-E4D370CF11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4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0B63E52B-5D7A-4306-8966-94715BFFC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90" y="0"/>
            <a:ext cx="750331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EA5DF7-F123-4E36-9EC2-E5EA190242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5097" y="3429000"/>
            <a:ext cx="4967883" cy="1942420"/>
          </a:xfrm>
        </p:spPr>
        <p:txBody>
          <a:bodyPr anchor="t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Click to Add A Title in this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2BF6A-B492-46A4-8AD3-DD82C2B126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5097" y="5463495"/>
            <a:ext cx="4967883" cy="1394505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5A475"/>
                </a:solidFill>
                <a:latin typeface="Futura PT Medium" panose="020B06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8034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D55911F-D499-4DB9-842C-C1165A2FBE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6"/>
          <a:stretch/>
        </p:blipFill>
        <p:spPr>
          <a:xfrm flipH="1">
            <a:off x="-10574" y="-11602"/>
            <a:ext cx="8016772" cy="68784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6BA320-6655-467F-A3FB-40F6166DD204}"/>
              </a:ext>
            </a:extLst>
          </p:cNvPr>
          <p:cNvSpPr/>
          <p:nvPr userDrawn="1"/>
        </p:nvSpPr>
        <p:spPr>
          <a:xfrm>
            <a:off x="0" y="6371302"/>
            <a:ext cx="12192000" cy="486697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6D68E1-5DF5-4E1E-98B0-0BC0BBF3525C}"/>
              </a:ext>
            </a:extLst>
          </p:cNvPr>
          <p:cNvSpPr/>
          <p:nvPr userDrawn="1"/>
        </p:nvSpPr>
        <p:spPr>
          <a:xfrm>
            <a:off x="-5287" y="6440129"/>
            <a:ext cx="12192000" cy="4178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663599C-2759-451C-A53A-1C3B3A9606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21"/>
            <a:ext cx="8475406" cy="1207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20880-8AB9-4BF5-B17A-8D8DDF680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885" y="8806"/>
            <a:ext cx="7803715" cy="12027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Enter A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BC5E13-E596-4A5D-8F4D-9D15205B27C6}"/>
              </a:ext>
            </a:extLst>
          </p:cNvPr>
          <p:cNvCxnSpPr>
            <a:cxnSpLocks/>
          </p:cNvCxnSpPr>
          <p:nvPr userDrawn="1"/>
        </p:nvCxnSpPr>
        <p:spPr>
          <a:xfrm>
            <a:off x="0" y="6636772"/>
            <a:ext cx="9655277" cy="0"/>
          </a:xfrm>
          <a:prstGeom prst="line">
            <a:avLst/>
          </a:prstGeom>
          <a:ln w="19050">
            <a:solidFill>
              <a:srgbClr val="B5A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68DF35-3622-435D-8554-5F0857128068}"/>
              </a:ext>
            </a:extLst>
          </p:cNvPr>
          <p:cNvSpPr/>
          <p:nvPr userDrawn="1"/>
        </p:nvSpPr>
        <p:spPr>
          <a:xfrm>
            <a:off x="8475406" y="-3722"/>
            <a:ext cx="3716594" cy="1202725"/>
          </a:xfrm>
          <a:prstGeom prst="rect">
            <a:avLst/>
          </a:prstGeom>
          <a:solidFill>
            <a:srgbClr val="861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350197-85BA-4F8B-9C56-D868DC7B47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7017" y="216310"/>
            <a:ext cx="586020" cy="76788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7C8492-8E95-4C27-B2B5-EFE4736C8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890" y="1740310"/>
            <a:ext cx="4461388" cy="40341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9AD3F0-5621-4EA7-A330-F47A014B04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086229" y="1740310"/>
            <a:ext cx="4461388" cy="4034190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         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772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D55911F-D499-4DB9-842C-C1165A2FBE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1" b="4181"/>
          <a:stretch/>
        </p:blipFill>
        <p:spPr>
          <a:xfrm>
            <a:off x="3721881" y="8806"/>
            <a:ext cx="8475406" cy="68403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6BA320-6655-467F-A3FB-40F6166DD204}"/>
              </a:ext>
            </a:extLst>
          </p:cNvPr>
          <p:cNvSpPr/>
          <p:nvPr userDrawn="1"/>
        </p:nvSpPr>
        <p:spPr>
          <a:xfrm>
            <a:off x="0" y="6371302"/>
            <a:ext cx="12192000" cy="486697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6D68E1-5DF5-4E1E-98B0-0BC0BBF3525C}"/>
              </a:ext>
            </a:extLst>
          </p:cNvPr>
          <p:cNvSpPr/>
          <p:nvPr userDrawn="1"/>
        </p:nvSpPr>
        <p:spPr>
          <a:xfrm>
            <a:off x="-5287" y="6440129"/>
            <a:ext cx="12192000" cy="4178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663599C-2759-451C-A53A-1C3B3A9606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21"/>
            <a:ext cx="8475406" cy="1207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20880-8AB9-4BF5-B17A-8D8DDF680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885" y="8806"/>
            <a:ext cx="7803715" cy="12027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Enter A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BC5E13-E596-4A5D-8F4D-9D15205B27C6}"/>
              </a:ext>
            </a:extLst>
          </p:cNvPr>
          <p:cNvCxnSpPr>
            <a:cxnSpLocks/>
          </p:cNvCxnSpPr>
          <p:nvPr userDrawn="1"/>
        </p:nvCxnSpPr>
        <p:spPr>
          <a:xfrm>
            <a:off x="0" y="6636772"/>
            <a:ext cx="9655277" cy="0"/>
          </a:xfrm>
          <a:prstGeom prst="line">
            <a:avLst/>
          </a:prstGeom>
          <a:ln w="19050">
            <a:solidFill>
              <a:srgbClr val="B5A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68DF35-3622-435D-8554-5F0857128068}"/>
              </a:ext>
            </a:extLst>
          </p:cNvPr>
          <p:cNvSpPr/>
          <p:nvPr userDrawn="1"/>
        </p:nvSpPr>
        <p:spPr>
          <a:xfrm>
            <a:off x="8475406" y="-3722"/>
            <a:ext cx="3716594" cy="1202725"/>
          </a:xfrm>
          <a:prstGeom prst="rect">
            <a:avLst/>
          </a:prstGeom>
          <a:solidFill>
            <a:srgbClr val="861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350197-85BA-4F8B-9C56-D868DC7B47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7017" y="216310"/>
            <a:ext cx="586020" cy="76788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7C8492-8E95-4C27-B2B5-EFE4736C8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890" y="1740310"/>
            <a:ext cx="5287204" cy="403419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9AD3F0-5621-4EA7-A330-F47A014B04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126514" y="1740310"/>
            <a:ext cx="4443596" cy="4034190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         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9209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3F595-25E0-463A-AD02-C496D1666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988" y="1681163"/>
            <a:ext cx="5157787" cy="823912"/>
          </a:xfrm>
          <a:solidFill>
            <a:srgbClr val="D3D3D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8BCF5AC-7D4A-45D7-BD22-E3877FE79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21"/>
            <a:ext cx="8475406" cy="120737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DAA837C-78B6-4E5A-9F94-771931404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885" y="8806"/>
            <a:ext cx="7803715" cy="12027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Enter A Title Here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5B4C42-1680-42C3-8ECD-21B82C162D54}"/>
              </a:ext>
            </a:extLst>
          </p:cNvPr>
          <p:cNvSpPr/>
          <p:nvPr userDrawn="1"/>
        </p:nvSpPr>
        <p:spPr>
          <a:xfrm>
            <a:off x="8475406" y="-3722"/>
            <a:ext cx="3716594" cy="1202725"/>
          </a:xfrm>
          <a:prstGeom prst="rect">
            <a:avLst/>
          </a:prstGeom>
          <a:solidFill>
            <a:srgbClr val="861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48C2E25-D422-4F67-9F40-75E7634550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7017" y="216310"/>
            <a:ext cx="586020" cy="76788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49D031E-ABE7-40AF-8487-E3A21394AB7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3400" y="2644876"/>
            <a:ext cx="5157788" cy="3146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357A76E-8F89-4492-994D-1F47CD06279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395014" y="1681163"/>
            <a:ext cx="5157787" cy="823912"/>
          </a:xfrm>
          <a:solidFill>
            <a:srgbClr val="D3D3D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0FA10F-3089-4FB2-ABCC-7380EE4D86BD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393426" y="2644876"/>
            <a:ext cx="5157788" cy="3146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579EE0-D652-4879-B58C-181EF0B99233}"/>
              </a:ext>
            </a:extLst>
          </p:cNvPr>
          <p:cNvSpPr/>
          <p:nvPr userDrawn="1"/>
        </p:nvSpPr>
        <p:spPr>
          <a:xfrm>
            <a:off x="0" y="6371302"/>
            <a:ext cx="12192000" cy="486697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7C6775-B9EB-4598-B51C-5525BA72D65E}"/>
              </a:ext>
            </a:extLst>
          </p:cNvPr>
          <p:cNvSpPr/>
          <p:nvPr userDrawn="1"/>
        </p:nvSpPr>
        <p:spPr>
          <a:xfrm>
            <a:off x="-5287" y="6440129"/>
            <a:ext cx="12192000" cy="4178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BB7808-5107-4BF7-B9E9-870C7B19AA78}"/>
              </a:ext>
            </a:extLst>
          </p:cNvPr>
          <p:cNvCxnSpPr>
            <a:cxnSpLocks/>
          </p:cNvCxnSpPr>
          <p:nvPr userDrawn="1"/>
        </p:nvCxnSpPr>
        <p:spPr>
          <a:xfrm>
            <a:off x="0" y="6636772"/>
            <a:ext cx="9655277" cy="0"/>
          </a:xfrm>
          <a:prstGeom prst="line">
            <a:avLst/>
          </a:prstGeom>
          <a:ln w="19050">
            <a:solidFill>
              <a:srgbClr val="B5A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12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">
            <a:extLst>
              <a:ext uri="{FF2B5EF4-FFF2-40B4-BE49-F238E27FC236}">
                <a16:creationId xmlns:a16="http://schemas.microsoft.com/office/drawing/2014/main" id="{FE7E0961-CEDE-4A02-9921-51CE4C4AA509}"/>
              </a:ext>
            </a:extLst>
          </p:cNvPr>
          <p:cNvSpPr/>
          <p:nvPr/>
        </p:nvSpPr>
        <p:spPr>
          <a:xfrm>
            <a:off x="154271" y="0"/>
            <a:ext cx="7499350" cy="6858000"/>
          </a:xfrm>
          <a:custGeom>
            <a:avLst/>
            <a:gdLst>
              <a:gd name="connsiteX0" fmla="*/ 7499350 w 7499350"/>
              <a:gd name="connsiteY0" fmla="*/ 6858000 h 6858000"/>
              <a:gd name="connsiteX1" fmla="*/ 0 w 7499350"/>
              <a:gd name="connsiteY1" fmla="*/ 6858000 h 6858000"/>
              <a:gd name="connsiteX2" fmla="*/ 0 w 7499350"/>
              <a:gd name="connsiteY2" fmla="*/ 0 h 6858000"/>
              <a:gd name="connsiteX3" fmla="*/ 3536950 w 749935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9350" h="6858000">
                <a:moveTo>
                  <a:pt x="749935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536950" y="0"/>
                </a:lnTo>
                <a:close/>
              </a:path>
            </a:pathLst>
          </a:custGeom>
          <a:solidFill>
            <a:srgbClr val="B5A475"/>
          </a:solidFill>
          <a:ln w="63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3E52B-5D7A-4306-8966-94715BFFC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74993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EA5DF7-F123-4E36-9EC2-E5EA190242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3690" y="3429000"/>
            <a:ext cx="4777071" cy="1942420"/>
          </a:xfrm>
        </p:spPr>
        <p:txBody>
          <a:bodyPr anchor="t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Click to Add A Title in this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2BF6A-B492-46A4-8AD3-DD82C2B126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690" y="5463495"/>
            <a:ext cx="4777071" cy="1394505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5A475"/>
                </a:solidFill>
                <a:latin typeface="Futura PT Medium" panose="020B06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623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0B63E52B-5D7A-4306-8966-94715BFFC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39" y="0"/>
            <a:ext cx="750331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832BF6A-B492-46A4-8AD3-DD82C2B126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0543" y="3145153"/>
            <a:ext cx="3097162" cy="139450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“Add callout text in this area”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B3B797-6FB5-41B1-B6BA-351C39E820C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3390" y="2214392"/>
            <a:ext cx="6073878" cy="4101213"/>
          </a:xfrm>
        </p:spPr>
        <p:txBody>
          <a:bodyPr/>
          <a:lstStyle>
            <a:lvl1pPr marL="0" indent="0">
              <a:buNone/>
              <a:defRPr>
                <a:latin typeface="Futura PT Book" panose="020B05020202040203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433E0C-F0DA-4BC3-AE55-30D160E1D8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22426" y="1536455"/>
            <a:ext cx="2359690" cy="150177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dirty="0">
                <a:solidFill>
                  <a:schemeClr val="bg1"/>
                </a:solidFill>
                <a:latin typeface="Futura PT Medium" panose="020B06020202040203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“Add callout text in this area”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35EE79-F43D-46C6-9319-9A7128EF65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3257" y="4729315"/>
            <a:ext cx="4286250" cy="118970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B5A475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sz="3600" dirty="0">
                <a:solidFill>
                  <a:srgbClr val="B5A475"/>
                </a:solidFill>
              </a:rPr>
              <a:t>“Add callout text in this area”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9383D5D-F540-4DC5-BD9E-F8663DECBC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90" y="341724"/>
            <a:ext cx="8257153" cy="139450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rgbClr val="86142D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Click to Add Headline Text – One Line or Two Will Fit!</a:t>
            </a:r>
          </a:p>
        </p:txBody>
      </p:sp>
    </p:spTree>
    <p:extLst>
      <p:ext uri="{BB962C8B-B14F-4D97-AF65-F5344CB8AC3E}">
        <p14:creationId xmlns:p14="http://schemas.microsoft.com/office/powerpoint/2010/main" val="353838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0B63E52B-5D7A-4306-8966-94715BFFC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239" y="0"/>
            <a:ext cx="750331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C4559E3-04BB-4B91-819D-072835C8D6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1803" y="340579"/>
            <a:ext cx="10333703" cy="139450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rgbClr val="86142D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Wide Slide Add Headline Text – Here is One Line and Two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9A40C7-0EEF-480C-BF71-AA099BAB7AD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50987" y="2127948"/>
            <a:ext cx="8968316" cy="4337187"/>
          </a:xfrm>
        </p:spPr>
        <p:txBody>
          <a:bodyPr/>
          <a:lstStyle>
            <a:lvl1pPr marL="0" indent="0">
              <a:buNone/>
              <a:defRPr>
                <a:latin typeface="Futura PT Book" panose="020B05020202040203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17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">
            <a:extLst>
              <a:ext uri="{FF2B5EF4-FFF2-40B4-BE49-F238E27FC236}">
                <a16:creationId xmlns:a16="http://schemas.microsoft.com/office/drawing/2014/main" id="{FE7E0961-CEDE-4A02-9921-51CE4C4AA509}"/>
              </a:ext>
            </a:extLst>
          </p:cNvPr>
          <p:cNvSpPr/>
          <p:nvPr/>
        </p:nvSpPr>
        <p:spPr>
          <a:xfrm>
            <a:off x="-1197128" y="0"/>
            <a:ext cx="7499350" cy="6858000"/>
          </a:xfrm>
          <a:custGeom>
            <a:avLst/>
            <a:gdLst>
              <a:gd name="connsiteX0" fmla="*/ 7499350 w 7499350"/>
              <a:gd name="connsiteY0" fmla="*/ 6858000 h 6858000"/>
              <a:gd name="connsiteX1" fmla="*/ 0 w 7499350"/>
              <a:gd name="connsiteY1" fmla="*/ 6858000 h 6858000"/>
              <a:gd name="connsiteX2" fmla="*/ 0 w 7499350"/>
              <a:gd name="connsiteY2" fmla="*/ 0 h 6858000"/>
              <a:gd name="connsiteX3" fmla="*/ 3536950 w 749935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9350" h="6858000">
                <a:moveTo>
                  <a:pt x="749935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536950" y="0"/>
                </a:lnTo>
                <a:close/>
              </a:path>
            </a:pathLst>
          </a:custGeom>
          <a:solidFill>
            <a:srgbClr val="B5A475"/>
          </a:solidFill>
          <a:ln w="63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3E52B-5D7A-4306-8966-94715BFFC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403350" y="-53295"/>
            <a:ext cx="749935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3BDEF97-3ACE-4FBA-BB8F-5BEDB9CFAF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551" y="410497"/>
            <a:ext cx="8257153" cy="139450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rgbClr val="86142D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Click to Add Headline Text – One Line or Two Will Fit!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19D17B-68AD-4CFF-81A6-FF9C8BA07F8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32730" y="2451473"/>
            <a:ext cx="6073878" cy="4101213"/>
          </a:xfrm>
        </p:spPr>
        <p:txBody>
          <a:bodyPr/>
          <a:lstStyle>
            <a:lvl1pPr marL="0" indent="0">
              <a:buNone/>
              <a:defRPr>
                <a:latin typeface="Futura PT Book" panose="020B05020202040203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764E0CC-EA96-474D-AA9B-525BFC7B89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1737" y="3066496"/>
            <a:ext cx="3188211" cy="1065214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“Add callout text in this area”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292AB36-7C36-4DDF-B8AF-B2326A3277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3330" y="1457798"/>
            <a:ext cx="2359690" cy="1172484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dirty="0">
                <a:solidFill>
                  <a:schemeClr val="bg1"/>
                </a:solidFill>
                <a:latin typeface="Futura PT Medium" panose="020B06020202040203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“Add callout text in this area”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887A422C-0459-4AE0-AD68-51E068D75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05" y="4637354"/>
            <a:ext cx="4286250" cy="106521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B5A475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sz="3600" dirty="0">
                <a:solidFill>
                  <a:srgbClr val="B5A475"/>
                </a:solidFill>
              </a:rPr>
              <a:t>“Add callout text in this area”</a:t>
            </a:r>
          </a:p>
        </p:txBody>
      </p:sp>
    </p:spTree>
    <p:extLst>
      <p:ext uri="{BB962C8B-B14F-4D97-AF65-F5344CB8AC3E}">
        <p14:creationId xmlns:p14="http://schemas.microsoft.com/office/powerpoint/2010/main" val="9697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">
            <a:extLst>
              <a:ext uri="{FF2B5EF4-FFF2-40B4-BE49-F238E27FC236}">
                <a16:creationId xmlns:a16="http://schemas.microsoft.com/office/drawing/2014/main" id="{FE7E0961-CEDE-4A02-9921-51CE4C4AA509}"/>
              </a:ext>
            </a:extLst>
          </p:cNvPr>
          <p:cNvSpPr/>
          <p:nvPr/>
        </p:nvSpPr>
        <p:spPr>
          <a:xfrm>
            <a:off x="-2177" y="-9832"/>
            <a:ext cx="4048228" cy="6877664"/>
          </a:xfrm>
          <a:custGeom>
            <a:avLst/>
            <a:gdLst>
              <a:gd name="connsiteX0" fmla="*/ 7499350 w 7499350"/>
              <a:gd name="connsiteY0" fmla="*/ 6858000 h 6858000"/>
              <a:gd name="connsiteX1" fmla="*/ 0 w 7499350"/>
              <a:gd name="connsiteY1" fmla="*/ 6858000 h 6858000"/>
              <a:gd name="connsiteX2" fmla="*/ 0 w 7499350"/>
              <a:gd name="connsiteY2" fmla="*/ 0 h 6858000"/>
              <a:gd name="connsiteX3" fmla="*/ 3536950 w 7499350"/>
              <a:gd name="connsiteY3" fmla="*/ 0 h 6858000"/>
              <a:gd name="connsiteX0" fmla="*/ 7499350 w 7499350"/>
              <a:gd name="connsiteY0" fmla="*/ 6858000 h 6858000"/>
              <a:gd name="connsiteX1" fmla="*/ 0 w 7499350"/>
              <a:gd name="connsiteY1" fmla="*/ 6858000 h 6858000"/>
              <a:gd name="connsiteX2" fmla="*/ 3421625 w 7499350"/>
              <a:gd name="connsiteY2" fmla="*/ 19665 h 6858000"/>
              <a:gd name="connsiteX3" fmla="*/ 3536950 w 7499350"/>
              <a:gd name="connsiteY3" fmla="*/ 0 h 6858000"/>
              <a:gd name="connsiteX4" fmla="*/ 7499350 w 7499350"/>
              <a:gd name="connsiteY4" fmla="*/ 6858000 h 6858000"/>
              <a:gd name="connsiteX0" fmla="*/ 4077725 w 4077725"/>
              <a:gd name="connsiteY0" fmla="*/ 6858000 h 6867832"/>
              <a:gd name="connsiteX1" fmla="*/ 49162 w 4077725"/>
              <a:gd name="connsiteY1" fmla="*/ 6867832 h 6867832"/>
              <a:gd name="connsiteX2" fmla="*/ 0 w 4077725"/>
              <a:gd name="connsiteY2" fmla="*/ 19665 h 6867832"/>
              <a:gd name="connsiteX3" fmla="*/ 115325 w 4077725"/>
              <a:gd name="connsiteY3" fmla="*/ 0 h 6867832"/>
              <a:gd name="connsiteX4" fmla="*/ 4077725 w 4077725"/>
              <a:gd name="connsiteY4" fmla="*/ 6858000 h 6867832"/>
              <a:gd name="connsiteX0" fmla="*/ 4048228 w 4048228"/>
              <a:gd name="connsiteY0" fmla="*/ 6867832 h 6877664"/>
              <a:gd name="connsiteX1" fmla="*/ 19665 w 4048228"/>
              <a:gd name="connsiteY1" fmla="*/ 6877664 h 6877664"/>
              <a:gd name="connsiteX2" fmla="*/ 0 w 4048228"/>
              <a:gd name="connsiteY2" fmla="*/ 0 h 6877664"/>
              <a:gd name="connsiteX3" fmla="*/ 85828 w 4048228"/>
              <a:gd name="connsiteY3" fmla="*/ 9832 h 6877664"/>
              <a:gd name="connsiteX4" fmla="*/ 4048228 w 4048228"/>
              <a:gd name="connsiteY4" fmla="*/ 6867832 h 687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228" h="6877664">
                <a:moveTo>
                  <a:pt x="4048228" y="6867832"/>
                </a:moveTo>
                <a:lnTo>
                  <a:pt x="19665" y="6877664"/>
                </a:lnTo>
                <a:lnTo>
                  <a:pt x="0" y="0"/>
                </a:lnTo>
                <a:lnTo>
                  <a:pt x="85828" y="9832"/>
                </a:lnTo>
                <a:lnTo>
                  <a:pt x="4048228" y="6867832"/>
                </a:lnTo>
                <a:close/>
              </a:path>
            </a:pathLst>
          </a:custGeom>
          <a:solidFill>
            <a:srgbClr val="B5A475"/>
          </a:solidFill>
          <a:ln w="6347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3E52B-5D7A-4306-8966-94715BFFC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16"/>
          <a:stretch/>
        </p:blipFill>
        <p:spPr>
          <a:xfrm flipH="1">
            <a:off x="-1" y="0"/>
            <a:ext cx="3965983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1DA238-311E-4DDA-9153-80A7F49C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8194" y="410497"/>
            <a:ext cx="10333703" cy="139450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rgbClr val="86142D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Wide Slide Add Headline Text – Here is One Line and Two lines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F32125-D277-4A24-AFBD-B8183EA6C9F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762865" y="2215499"/>
            <a:ext cx="8825805" cy="4337187"/>
          </a:xfrm>
        </p:spPr>
        <p:txBody>
          <a:bodyPr/>
          <a:lstStyle>
            <a:lvl1pPr marL="0" indent="0">
              <a:buNone/>
              <a:defRPr>
                <a:latin typeface="Futura PT Book" panose="020B05020202040203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770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6BA320-6655-467F-A3FB-40F6166DD204}"/>
              </a:ext>
            </a:extLst>
          </p:cNvPr>
          <p:cNvSpPr/>
          <p:nvPr userDrawn="1"/>
        </p:nvSpPr>
        <p:spPr>
          <a:xfrm>
            <a:off x="0" y="6100930"/>
            <a:ext cx="12192000" cy="75707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6D68E1-5DF5-4E1E-98B0-0BC0BBF3525C}"/>
              </a:ext>
            </a:extLst>
          </p:cNvPr>
          <p:cNvSpPr/>
          <p:nvPr userDrawn="1"/>
        </p:nvSpPr>
        <p:spPr>
          <a:xfrm>
            <a:off x="-5287" y="6153150"/>
            <a:ext cx="12192000" cy="70484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663599C-2759-451C-A53A-1C3B3A9606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21"/>
            <a:ext cx="12192000" cy="1736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20880-8AB9-4BF5-B17A-8D8DDF680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885" y="8805"/>
            <a:ext cx="7803715" cy="16818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Enter A Title Here</a:t>
            </a:r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FF2CAAD4-5046-4324-8051-4FE704D3D9B8}"/>
              </a:ext>
            </a:extLst>
          </p:cNvPr>
          <p:cNvSpPr/>
          <p:nvPr/>
        </p:nvSpPr>
        <p:spPr>
          <a:xfrm>
            <a:off x="7593404" y="8805"/>
            <a:ext cx="4593309" cy="1724299"/>
          </a:xfrm>
          <a:custGeom>
            <a:avLst/>
            <a:gdLst>
              <a:gd name="connsiteX0" fmla="*/ 1050154 w 4593309"/>
              <a:gd name="connsiteY0" fmla="*/ 1724299 h 1724299"/>
              <a:gd name="connsiteX1" fmla="*/ 4593310 w 4593309"/>
              <a:gd name="connsiteY1" fmla="*/ 1724299 h 1724299"/>
              <a:gd name="connsiteX2" fmla="*/ 4593310 w 4593309"/>
              <a:gd name="connsiteY2" fmla="*/ 0 h 1724299"/>
              <a:gd name="connsiteX3" fmla="*/ 0 w 4593309"/>
              <a:gd name="connsiteY3" fmla="*/ 0 h 172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309" h="1724299">
                <a:moveTo>
                  <a:pt x="1050154" y="1724299"/>
                </a:moveTo>
                <a:lnTo>
                  <a:pt x="4593310" y="1724299"/>
                </a:lnTo>
                <a:lnTo>
                  <a:pt x="459331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629" t="-77272" r="-5741" b="-13637"/>
            </a:stretch>
          </a:blipFill>
          <a:ln w="11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BC5E13-E596-4A5D-8F4D-9D15205B27C6}"/>
              </a:ext>
            </a:extLst>
          </p:cNvPr>
          <p:cNvCxnSpPr/>
          <p:nvPr userDrawn="1"/>
        </p:nvCxnSpPr>
        <p:spPr>
          <a:xfrm>
            <a:off x="0" y="6597444"/>
            <a:ext cx="10346633" cy="0"/>
          </a:xfrm>
          <a:prstGeom prst="line">
            <a:avLst/>
          </a:prstGeom>
          <a:ln w="19050">
            <a:solidFill>
              <a:srgbClr val="B5A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A88E40-A332-4E0E-9C01-0D993264D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059534"/>
            <a:ext cx="10515601" cy="37149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025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6BA320-6655-467F-A3FB-40F6166DD204}"/>
              </a:ext>
            </a:extLst>
          </p:cNvPr>
          <p:cNvSpPr/>
          <p:nvPr userDrawn="1"/>
        </p:nvSpPr>
        <p:spPr>
          <a:xfrm>
            <a:off x="0" y="6371302"/>
            <a:ext cx="12192000" cy="486697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6D68E1-5DF5-4E1E-98B0-0BC0BBF3525C}"/>
              </a:ext>
            </a:extLst>
          </p:cNvPr>
          <p:cNvSpPr/>
          <p:nvPr userDrawn="1"/>
        </p:nvSpPr>
        <p:spPr>
          <a:xfrm>
            <a:off x="-5287" y="6440129"/>
            <a:ext cx="12192000" cy="4178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663599C-2759-451C-A53A-1C3B3A9606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21"/>
            <a:ext cx="8475406" cy="1207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20880-8AB9-4BF5-B17A-8D8DDF680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885" y="8806"/>
            <a:ext cx="7803715" cy="12027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Enter A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0A8DF-3973-4873-9E5D-554B9A21F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740310"/>
            <a:ext cx="10515601" cy="4034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BC5E13-E596-4A5D-8F4D-9D15205B27C6}"/>
              </a:ext>
            </a:extLst>
          </p:cNvPr>
          <p:cNvCxnSpPr>
            <a:cxnSpLocks/>
          </p:cNvCxnSpPr>
          <p:nvPr userDrawn="1"/>
        </p:nvCxnSpPr>
        <p:spPr>
          <a:xfrm>
            <a:off x="0" y="6636772"/>
            <a:ext cx="9655277" cy="0"/>
          </a:xfrm>
          <a:prstGeom prst="line">
            <a:avLst/>
          </a:prstGeom>
          <a:ln w="19050">
            <a:solidFill>
              <a:srgbClr val="B5A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68DF35-3622-435D-8554-5F0857128068}"/>
              </a:ext>
            </a:extLst>
          </p:cNvPr>
          <p:cNvSpPr/>
          <p:nvPr userDrawn="1"/>
        </p:nvSpPr>
        <p:spPr>
          <a:xfrm>
            <a:off x="8475406" y="-3722"/>
            <a:ext cx="2644878" cy="1202725"/>
          </a:xfrm>
          <a:prstGeom prst="rect">
            <a:avLst/>
          </a:prstGeom>
          <a:solidFill>
            <a:srgbClr val="861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FF2CAAD4-5046-4324-8051-4FE704D3D9B8}"/>
              </a:ext>
            </a:extLst>
          </p:cNvPr>
          <p:cNvSpPr/>
          <p:nvPr userDrawn="1"/>
        </p:nvSpPr>
        <p:spPr>
          <a:xfrm>
            <a:off x="9016181" y="0"/>
            <a:ext cx="3193990" cy="1199004"/>
          </a:xfrm>
          <a:custGeom>
            <a:avLst/>
            <a:gdLst>
              <a:gd name="connsiteX0" fmla="*/ 1050154 w 4593309"/>
              <a:gd name="connsiteY0" fmla="*/ 1724299 h 1724299"/>
              <a:gd name="connsiteX1" fmla="*/ 4593310 w 4593309"/>
              <a:gd name="connsiteY1" fmla="*/ 1724299 h 1724299"/>
              <a:gd name="connsiteX2" fmla="*/ 4593310 w 4593309"/>
              <a:gd name="connsiteY2" fmla="*/ 0 h 1724299"/>
              <a:gd name="connsiteX3" fmla="*/ 0 w 4593309"/>
              <a:gd name="connsiteY3" fmla="*/ 0 h 172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309" h="1724299">
                <a:moveTo>
                  <a:pt x="1050154" y="1724299"/>
                </a:moveTo>
                <a:lnTo>
                  <a:pt x="4593310" y="1724299"/>
                </a:lnTo>
                <a:lnTo>
                  <a:pt x="459331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629" t="-77272" r="-5741" b="-13637"/>
            </a:stretch>
          </a:blipFill>
          <a:ln w="11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23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lose up of an animal&#10;&#10;Description automatically generated">
            <a:extLst>
              <a:ext uri="{FF2B5EF4-FFF2-40B4-BE49-F238E27FC236}">
                <a16:creationId xmlns:a16="http://schemas.microsoft.com/office/drawing/2014/main" id="{CB6520C1-EFF9-4B9F-B1DE-EF0C43776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906" y="62215"/>
            <a:ext cx="699138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6BA320-6655-467F-A3FB-40F6166DD204}"/>
              </a:ext>
            </a:extLst>
          </p:cNvPr>
          <p:cNvSpPr/>
          <p:nvPr userDrawn="1"/>
        </p:nvSpPr>
        <p:spPr>
          <a:xfrm>
            <a:off x="0" y="6371302"/>
            <a:ext cx="12192000" cy="486697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6D68E1-5DF5-4E1E-98B0-0BC0BBF3525C}"/>
              </a:ext>
            </a:extLst>
          </p:cNvPr>
          <p:cNvSpPr/>
          <p:nvPr userDrawn="1"/>
        </p:nvSpPr>
        <p:spPr>
          <a:xfrm>
            <a:off x="-5287" y="6440129"/>
            <a:ext cx="12192000" cy="4178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BC5E13-E596-4A5D-8F4D-9D15205B27C6}"/>
              </a:ext>
            </a:extLst>
          </p:cNvPr>
          <p:cNvCxnSpPr>
            <a:cxnSpLocks/>
          </p:cNvCxnSpPr>
          <p:nvPr userDrawn="1"/>
        </p:nvCxnSpPr>
        <p:spPr>
          <a:xfrm>
            <a:off x="0" y="6636772"/>
            <a:ext cx="9655277" cy="0"/>
          </a:xfrm>
          <a:prstGeom prst="line">
            <a:avLst/>
          </a:prstGeom>
          <a:ln w="19050">
            <a:solidFill>
              <a:srgbClr val="B5A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6E1779-0247-414B-A15C-1A54BA0352C3}"/>
              </a:ext>
            </a:extLst>
          </p:cNvPr>
          <p:cNvSpPr txBox="1"/>
          <p:nvPr userDrawn="1"/>
        </p:nvSpPr>
        <p:spPr>
          <a:xfrm>
            <a:off x="8701548" y="6518786"/>
            <a:ext cx="3215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B5A475"/>
                </a:solidFill>
                <a:latin typeface="Futura PT Light" panose="020B0402020204020303" pitchFamily="34" charset="0"/>
              </a:rPr>
              <a:t>DANIELS COLLEGE OF BUSINESS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44AC63-4059-4084-B07C-98B453604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6"/>
          <a:stretch/>
        </p:blipFill>
        <p:spPr>
          <a:xfrm>
            <a:off x="-5287" y="0"/>
            <a:ext cx="12192000" cy="3120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7593025-9822-47B2-8802-47AEA40039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1803" y="622360"/>
            <a:ext cx="11258584" cy="751227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rgbClr val="86142D"/>
                </a:solidFill>
                <a:latin typeface="Futura PT Medium" panose="020B0602020204020303" pitchFamily="34" charset="0"/>
              </a:defRPr>
            </a:lvl1pPr>
          </a:lstStyle>
          <a:p>
            <a:r>
              <a:rPr lang="en-US" dirty="0"/>
              <a:t>Tall Slide  - Add Headline Text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3CB4E9-14E0-4979-9B22-B1B9B1A543B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50987" y="2669457"/>
            <a:ext cx="6219978" cy="3480619"/>
          </a:xfrm>
        </p:spPr>
        <p:txBody>
          <a:bodyPr/>
          <a:lstStyle>
            <a:lvl1pPr marL="0" indent="0">
              <a:buNone/>
              <a:defRPr>
                <a:latin typeface="Futura PT Book" panose="020B05020202040203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A6A5032-0306-4E66-A63F-B43BA9C817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58448" y="1882011"/>
            <a:ext cx="4452937" cy="32925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74571F-6B42-4A18-99DF-7F6DF64515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1803" y="1681163"/>
            <a:ext cx="6219979" cy="823912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3200" b="1">
                <a:solidFill>
                  <a:srgbClr val="B5A475"/>
                </a:solidFill>
                <a:latin typeface="Futura PT Medium" panose="020B0602020204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3431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85699-5023-4DDD-A67B-3D83E66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B87A9-F26E-428B-8F41-E221CB3C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Here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5BA55-76BC-474B-A984-80B441C1B9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74584-FB76-4445-B30D-E70922C00218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F30D5-86B1-4AD8-B724-534ADAF91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CA122-883E-49F1-9110-9FB86180D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14CF9-97B6-41CB-BF71-7A1543FFC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4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5" r:id="rId4"/>
    <p:sldLayoutId id="2147483663" r:id="rId5"/>
    <p:sldLayoutId id="2147483664" r:id="rId6"/>
    <p:sldLayoutId id="2147483652" r:id="rId7"/>
    <p:sldLayoutId id="2147483667" r:id="rId8"/>
    <p:sldLayoutId id="2147483661" r:id="rId9"/>
    <p:sldLayoutId id="2147483666" r:id="rId10"/>
    <p:sldLayoutId id="2147483668" r:id="rId11"/>
    <p:sldLayoutId id="21474836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Futura PT Book" panose="020B05020202040203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PT Book" panose="020B05020202040203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PT Book" panose="020B05020202040203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PT Book" panose="020B05020202040203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PT Book" panose="020B05020202040203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comments" Target="../comments/comment1.xml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14910A-2763-4E4B-A6FD-527B51E57F28}"/>
              </a:ext>
            </a:extLst>
          </p:cNvPr>
          <p:cNvSpPr/>
          <p:nvPr/>
        </p:nvSpPr>
        <p:spPr>
          <a:xfrm>
            <a:off x="0" y="0"/>
            <a:ext cx="8656320" cy="6867832"/>
          </a:xfrm>
          <a:custGeom>
            <a:avLst/>
            <a:gdLst>
              <a:gd name="connsiteX0" fmla="*/ 0 w 8656320"/>
              <a:gd name="connsiteY0" fmla="*/ 0 h 6858000"/>
              <a:gd name="connsiteX1" fmla="*/ 8656320 w 8656320"/>
              <a:gd name="connsiteY1" fmla="*/ 0 h 6858000"/>
              <a:gd name="connsiteX2" fmla="*/ 8656320 w 8656320"/>
              <a:gd name="connsiteY2" fmla="*/ 6858000 h 6858000"/>
              <a:gd name="connsiteX3" fmla="*/ 0 w 8656320"/>
              <a:gd name="connsiteY3" fmla="*/ 6858000 h 6858000"/>
              <a:gd name="connsiteX4" fmla="*/ 0 w 8656320"/>
              <a:gd name="connsiteY4" fmla="*/ 0 h 6858000"/>
              <a:gd name="connsiteX0" fmla="*/ 0 w 8656320"/>
              <a:gd name="connsiteY0" fmla="*/ 0 h 6858000"/>
              <a:gd name="connsiteX1" fmla="*/ 8656320 w 8656320"/>
              <a:gd name="connsiteY1" fmla="*/ 0 h 6858000"/>
              <a:gd name="connsiteX2" fmla="*/ 3907339 w 8656320"/>
              <a:gd name="connsiteY2" fmla="*/ 6858000 h 6858000"/>
              <a:gd name="connsiteX3" fmla="*/ 0 w 8656320"/>
              <a:gd name="connsiteY3" fmla="*/ 6858000 h 6858000"/>
              <a:gd name="connsiteX4" fmla="*/ 0 w 8656320"/>
              <a:gd name="connsiteY4" fmla="*/ 0 h 6858000"/>
              <a:gd name="connsiteX0" fmla="*/ 0 w 8656320"/>
              <a:gd name="connsiteY0" fmla="*/ 0 h 6867832"/>
              <a:gd name="connsiteX1" fmla="*/ 8656320 w 8656320"/>
              <a:gd name="connsiteY1" fmla="*/ 0 h 6867832"/>
              <a:gd name="connsiteX2" fmla="*/ 4684088 w 8656320"/>
              <a:gd name="connsiteY2" fmla="*/ 6867832 h 6867832"/>
              <a:gd name="connsiteX3" fmla="*/ 0 w 8656320"/>
              <a:gd name="connsiteY3" fmla="*/ 6858000 h 6867832"/>
              <a:gd name="connsiteX4" fmla="*/ 0 w 8656320"/>
              <a:gd name="connsiteY4" fmla="*/ 0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56320" h="6867832">
                <a:moveTo>
                  <a:pt x="0" y="0"/>
                </a:moveTo>
                <a:lnTo>
                  <a:pt x="8656320" y="0"/>
                </a:lnTo>
                <a:lnTo>
                  <a:pt x="4684088" y="686783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63" r="-1586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0EEA2-E904-4829-91E3-121CB8018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5097" y="3428999"/>
            <a:ext cx="5329084" cy="20246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 Wellbeing &amp; Support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5683D-DB20-49F3-A995-7495DB82D8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Presentation by Keanan Anderson</a:t>
            </a:r>
          </a:p>
        </p:txBody>
      </p:sp>
    </p:spTree>
    <p:extLst>
      <p:ext uri="{BB962C8B-B14F-4D97-AF65-F5344CB8AC3E}">
        <p14:creationId xmlns:p14="http://schemas.microsoft.com/office/powerpoint/2010/main" val="1429011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F4A991D-67B4-4EAD-A3B5-E984F7815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543" y="3145153"/>
            <a:ext cx="3348964" cy="1394505"/>
          </a:xfrm>
        </p:spPr>
        <p:txBody>
          <a:bodyPr>
            <a:normAutofit/>
          </a:bodyPr>
          <a:lstStyle/>
          <a:p>
            <a:r>
              <a:rPr lang="en-US" dirty="0"/>
              <a:t>36.5% get less than 7 hours of sleep*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44D358-AFA6-42CA-B24C-F411017CCE2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3390" y="1791798"/>
            <a:ext cx="6073878" cy="41012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62.7% of Undergraduates reported as lonely (UCLA instrument)*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43.1% reported drinking five or more drinks in the last two weeks*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High Engagement O-Week</a:t>
            </a:r>
          </a:p>
          <a:p>
            <a:pPr marL="1143000" lvl="1" indent="-457200"/>
            <a:r>
              <a:rPr lang="en-US" dirty="0"/>
              <a:t>Dropping Numbers</a:t>
            </a:r>
          </a:p>
          <a:p>
            <a:pPr marL="1143000" lvl="1" indent="-457200"/>
            <a:r>
              <a:rPr lang="en-US" dirty="0"/>
              <a:t>Engagement for Athletics</a:t>
            </a:r>
          </a:p>
          <a:p>
            <a:pPr marL="1143000" lvl="1" indent="-457200"/>
            <a:endParaRPr lang="en-US" dirty="0"/>
          </a:p>
          <a:p>
            <a:pPr marL="1143000" lvl="1" indent="-457200"/>
            <a:endParaRPr lang="en-US" dirty="0"/>
          </a:p>
          <a:p>
            <a:pPr marL="1143000" lvl="1" indent="-457200"/>
            <a:endParaRPr lang="en-US" dirty="0"/>
          </a:p>
          <a:p>
            <a:pPr marL="11430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A1C07-3EBC-4D9F-AB9B-EB68FA6CFC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79.8% Frequently use Alcohol*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F20FB-0B76-436E-9EA2-CED5A484DE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Life &amp; Engagement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3B14E90-1FE0-4C25-902B-8D76C78381E0}"/>
              </a:ext>
            </a:extLst>
          </p:cNvPr>
          <p:cNvSpPr txBox="1">
            <a:spLocks/>
          </p:cNvSpPr>
          <p:nvPr/>
        </p:nvSpPr>
        <p:spPr>
          <a:xfrm>
            <a:off x="8303343" y="4813830"/>
            <a:ext cx="2359690" cy="150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bg1"/>
                </a:solidFill>
                <a:latin typeface="Futura PT Medium" panose="020B06020202040203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41.2% Frequently use Cannabis*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731DB-6DE0-4904-848B-C40EC767A6A4}"/>
              </a:ext>
            </a:extLst>
          </p:cNvPr>
          <p:cNvSpPr txBox="1"/>
          <p:nvPr/>
        </p:nvSpPr>
        <p:spPr>
          <a:xfrm>
            <a:off x="393289" y="6204155"/>
            <a:ext cx="5515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*American College Health Association National College Health Assessment III (Spring 2021)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9467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0EDC-04CD-443B-A850-0C2AA37DA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7649" y="193136"/>
            <a:ext cx="8901022" cy="989344"/>
          </a:xfrm>
        </p:spPr>
        <p:txBody>
          <a:bodyPr>
            <a:normAutofit/>
          </a:bodyPr>
          <a:lstStyle/>
          <a:p>
            <a:r>
              <a:rPr lang="en-US" sz="4000" dirty="0"/>
              <a:t>Side Note: Quarter System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50B1A-0D9B-4FA1-8A07-970F29D8D92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824793" y="1457798"/>
            <a:ext cx="6073878" cy="480311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Academics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Stress levels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Time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Work Hard / Play Hard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Coping Mechanisms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Exhaustion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Social Engagement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BF5E15E-DCD8-43D5-AB49-F191DBB99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329" y="3066495"/>
            <a:ext cx="3188211" cy="10652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 we help time management?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3CDD5-512B-412B-BC18-5BE02ACCD5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329" y="1457798"/>
            <a:ext cx="2369483" cy="1172484"/>
          </a:xfrm>
        </p:spPr>
        <p:txBody>
          <a:bodyPr/>
          <a:lstStyle/>
          <a:p>
            <a:r>
              <a:rPr lang="en-US" dirty="0"/>
              <a:t>Prioritization--what’s   important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FD0E96-9B44-4186-A29B-CB972A755F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do we help lower the prevalence of drinking for students?</a:t>
            </a:r>
          </a:p>
        </p:txBody>
      </p:sp>
    </p:spTree>
    <p:extLst>
      <p:ext uri="{BB962C8B-B14F-4D97-AF65-F5344CB8AC3E}">
        <p14:creationId xmlns:p14="http://schemas.microsoft.com/office/powerpoint/2010/main" val="393852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B702-CF7F-444D-AD27-2CDA2E6CF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Initiatives </a:t>
            </a:r>
            <a:br>
              <a:rPr lang="en-US" dirty="0"/>
            </a:br>
            <a:r>
              <a:rPr lang="en-US" dirty="0"/>
              <a:t>New &amp; Ongoing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12F76-5564-4E97-9493-CDC6FC526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5CA3F09-763B-4D8E-91F2-F375F80B8C63}"/>
              </a:ext>
            </a:extLst>
          </p:cNvPr>
          <p:cNvSpPr/>
          <p:nvPr/>
        </p:nvSpPr>
        <p:spPr>
          <a:xfrm>
            <a:off x="3711190" y="-9832"/>
            <a:ext cx="8480810" cy="6867832"/>
          </a:xfrm>
          <a:custGeom>
            <a:avLst/>
            <a:gdLst>
              <a:gd name="connsiteX0" fmla="*/ 0 w 8514735"/>
              <a:gd name="connsiteY0" fmla="*/ 0 h 6858000"/>
              <a:gd name="connsiteX1" fmla="*/ 8514735 w 8514735"/>
              <a:gd name="connsiteY1" fmla="*/ 0 h 6858000"/>
              <a:gd name="connsiteX2" fmla="*/ 8514735 w 8514735"/>
              <a:gd name="connsiteY2" fmla="*/ 6858000 h 6858000"/>
              <a:gd name="connsiteX3" fmla="*/ 0 w 8514735"/>
              <a:gd name="connsiteY3" fmla="*/ 6858000 h 6858000"/>
              <a:gd name="connsiteX4" fmla="*/ 0 w 8514735"/>
              <a:gd name="connsiteY4" fmla="*/ 0 h 6858000"/>
              <a:gd name="connsiteX0" fmla="*/ 0 w 8514735"/>
              <a:gd name="connsiteY0" fmla="*/ 0 h 6858000"/>
              <a:gd name="connsiteX1" fmla="*/ 8514735 w 8514735"/>
              <a:gd name="connsiteY1" fmla="*/ 0 h 6858000"/>
              <a:gd name="connsiteX2" fmla="*/ 8514735 w 8514735"/>
              <a:gd name="connsiteY2" fmla="*/ 6858000 h 6858000"/>
              <a:gd name="connsiteX3" fmla="*/ 4031226 w 8514735"/>
              <a:gd name="connsiteY3" fmla="*/ 6858000 h 6858000"/>
              <a:gd name="connsiteX4" fmla="*/ 0 w 8514735"/>
              <a:gd name="connsiteY4" fmla="*/ 0 h 6858000"/>
              <a:gd name="connsiteX0" fmla="*/ 0 w 8514735"/>
              <a:gd name="connsiteY0" fmla="*/ 0 h 6867832"/>
              <a:gd name="connsiteX1" fmla="*/ 8514735 w 8514735"/>
              <a:gd name="connsiteY1" fmla="*/ 0 h 6867832"/>
              <a:gd name="connsiteX2" fmla="*/ 8514735 w 8514735"/>
              <a:gd name="connsiteY2" fmla="*/ 6858000 h 6867832"/>
              <a:gd name="connsiteX3" fmla="*/ 3962400 w 8514735"/>
              <a:gd name="connsiteY3" fmla="*/ 6867832 h 6867832"/>
              <a:gd name="connsiteX4" fmla="*/ 0 w 8514735"/>
              <a:gd name="connsiteY4" fmla="*/ 0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4735" h="6867832">
                <a:moveTo>
                  <a:pt x="0" y="0"/>
                </a:moveTo>
                <a:lnTo>
                  <a:pt x="8514735" y="0"/>
                </a:lnTo>
                <a:lnTo>
                  <a:pt x="8514735" y="6858000"/>
                </a:lnTo>
                <a:lnTo>
                  <a:pt x="3962400" y="6867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63" r="-1586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3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8968-8BD9-4169-BF4B-D316B66DC25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3390" y="1736229"/>
            <a:ext cx="6257984" cy="41012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BIPOC, LGBTQIA+, Religious representation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Nightcap®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Healthy Masculinities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USG task forces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Campus Climate Surveys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Active Partnerships w/ USG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Alcohol Policy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0ED817-00BE-48EB-ACBC-215767D648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Ongoing </a:t>
            </a:r>
          </a:p>
        </p:txBody>
      </p:sp>
    </p:spTree>
    <p:extLst>
      <p:ext uri="{BB962C8B-B14F-4D97-AF65-F5344CB8AC3E}">
        <p14:creationId xmlns:p14="http://schemas.microsoft.com/office/powerpoint/2010/main" val="258791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8968-8BD9-4169-BF4B-D316B66DC25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3390" y="2214392"/>
            <a:ext cx="6073878" cy="222978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HCC Funding &amp;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Student Wellness Coaching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Wellbeing 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Quarter System Evaluation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0ED817-00BE-48EB-ACBC-215767D648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4141610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B702-CF7F-444D-AD27-2CDA2E6CF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5CA3F09-763B-4D8E-91F2-F375F80B8C63}"/>
              </a:ext>
            </a:extLst>
          </p:cNvPr>
          <p:cNvSpPr>
            <a:spLocks/>
          </p:cNvSpPr>
          <p:nvPr/>
        </p:nvSpPr>
        <p:spPr>
          <a:xfrm>
            <a:off x="3711189" y="-9833"/>
            <a:ext cx="8480810" cy="6849166"/>
          </a:xfrm>
          <a:custGeom>
            <a:avLst/>
            <a:gdLst>
              <a:gd name="connsiteX0" fmla="*/ 0 w 8514735"/>
              <a:gd name="connsiteY0" fmla="*/ 0 h 6858000"/>
              <a:gd name="connsiteX1" fmla="*/ 8514735 w 8514735"/>
              <a:gd name="connsiteY1" fmla="*/ 0 h 6858000"/>
              <a:gd name="connsiteX2" fmla="*/ 8514735 w 8514735"/>
              <a:gd name="connsiteY2" fmla="*/ 6858000 h 6858000"/>
              <a:gd name="connsiteX3" fmla="*/ 0 w 8514735"/>
              <a:gd name="connsiteY3" fmla="*/ 6858000 h 6858000"/>
              <a:gd name="connsiteX4" fmla="*/ 0 w 8514735"/>
              <a:gd name="connsiteY4" fmla="*/ 0 h 6858000"/>
              <a:gd name="connsiteX0" fmla="*/ 0 w 8514735"/>
              <a:gd name="connsiteY0" fmla="*/ 0 h 6858000"/>
              <a:gd name="connsiteX1" fmla="*/ 8514735 w 8514735"/>
              <a:gd name="connsiteY1" fmla="*/ 0 h 6858000"/>
              <a:gd name="connsiteX2" fmla="*/ 8514735 w 8514735"/>
              <a:gd name="connsiteY2" fmla="*/ 6858000 h 6858000"/>
              <a:gd name="connsiteX3" fmla="*/ 4031226 w 8514735"/>
              <a:gd name="connsiteY3" fmla="*/ 6858000 h 6858000"/>
              <a:gd name="connsiteX4" fmla="*/ 0 w 8514735"/>
              <a:gd name="connsiteY4" fmla="*/ 0 h 6858000"/>
              <a:gd name="connsiteX0" fmla="*/ 0 w 8514735"/>
              <a:gd name="connsiteY0" fmla="*/ 0 h 6867832"/>
              <a:gd name="connsiteX1" fmla="*/ 8514735 w 8514735"/>
              <a:gd name="connsiteY1" fmla="*/ 0 h 6867832"/>
              <a:gd name="connsiteX2" fmla="*/ 8514735 w 8514735"/>
              <a:gd name="connsiteY2" fmla="*/ 6858000 h 6867832"/>
              <a:gd name="connsiteX3" fmla="*/ 3962400 w 8514735"/>
              <a:gd name="connsiteY3" fmla="*/ 6867832 h 6867832"/>
              <a:gd name="connsiteX4" fmla="*/ 0 w 8514735"/>
              <a:gd name="connsiteY4" fmla="*/ 0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4735" h="6867832">
                <a:moveTo>
                  <a:pt x="0" y="0"/>
                </a:moveTo>
                <a:lnTo>
                  <a:pt x="8514735" y="0"/>
                </a:lnTo>
                <a:lnTo>
                  <a:pt x="8514735" y="6858000"/>
                </a:lnTo>
                <a:lnTo>
                  <a:pt x="3962400" y="686783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0" r="-13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CF85E-FA9F-46DE-BDFF-03FC6C29B612}"/>
              </a:ext>
            </a:extLst>
          </p:cNvPr>
          <p:cNvSpPr/>
          <p:nvPr/>
        </p:nvSpPr>
        <p:spPr>
          <a:xfrm>
            <a:off x="3711190" y="-9832"/>
            <a:ext cx="8480810" cy="6867832"/>
          </a:xfrm>
          <a:custGeom>
            <a:avLst/>
            <a:gdLst>
              <a:gd name="connsiteX0" fmla="*/ 0 w 8514735"/>
              <a:gd name="connsiteY0" fmla="*/ 0 h 6858000"/>
              <a:gd name="connsiteX1" fmla="*/ 8514735 w 8514735"/>
              <a:gd name="connsiteY1" fmla="*/ 0 h 6858000"/>
              <a:gd name="connsiteX2" fmla="*/ 8514735 w 8514735"/>
              <a:gd name="connsiteY2" fmla="*/ 6858000 h 6858000"/>
              <a:gd name="connsiteX3" fmla="*/ 0 w 8514735"/>
              <a:gd name="connsiteY3" fmla="*/ 6858000 h 6858000"/>
              <a:gd name="connsiteX4" fmla="*/ 0 w 8514735"/>
              <a:gd name="connsiteY4" fmla="*/ 0 h 6858000"/>
              <a:gd name="connsiteX0" fmla="*/ 0 w 8514735"/>
              <a:gd name="connsiteY0" fmla="*/ 0 h 6858000"/>
              <a:gd name="connsiteX1" fmla="*/ 8514735 w 8514735"/>
              <a:gd name="connsiteY1" fmla="*/ 0 h 6858000"/>
              <a:gd name="connsiteX2" fmla="*/ 8514735 w 8514735"/>
              <a:gd name="connsiteY2" fmla="*/ 6858000 h 6858000"/>
              <a:gd name="connsiteX3" fmla="*/ 4031226 w 8514735"/>
              <a:gd name="connsiteY3" fmla="*/ 6858000 h 6858000"/>
              <a:gd name="connsiteX4" fmla="*/ 0 w 8514735"/>
              <a:gd name="connsiteY4" fmla="*/ 0 h 6858000"/>
              <a:gd name="connsiteX0" fmla="*/ 0 w 8514735"/>
              <a:gd name="connsiteY0" fmla="*/ 0 h 6867832"/>
              <a:gd name="connsiteX1" fmla="*/ 8514735 w 8514735"/>
              <a:gd name="connsiteY1" fmla="*/ 0 h 6867832"/>
              <a:gd name="connsiteX2" fmla="*/ 8514735 w 8514735"/>
              <a:gd name="connsiteY2" fmla="*/ 6858000 h 6867832"/>
              <a:gd name="connsiteX3" fmla="*/ 3962400 w 8514735"/>
              <a:gd name="connsiteY3" fmla="*/ 6867832 h 6867832"/>
              <a:gd name="connsiteX4" fmla="*/ 0 w 8514735"/>
              <a:gd name="connsiteY4" fmla="*/ 0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4735" h="6867832">
                <a:moveTo>
                  <a:pt x="0" y="0"/>
                </a:moveTo>
                <a:lnTo>
                  <a:pt x="8514735" y="0"/>
                </a:lnTo>
                <a:lnTo>
                  <a:pt x="8514735" y="6858000"/>
                </a:lnTo>
                <a:lnTo>
                  <a:pt x="3962400" y="6867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63" r="-1586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8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3B02-D142-4476-9F46-FE83CC11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A9806-1EF5-4DC2-ACB2-3D0576306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108614"/>
            <a:ext cx="10515601" cy="264077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Why Mental Health &amp; Wellbeing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Student Perspective / Sentiment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Initiatives Present &amp; New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Questions &amp; Comments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857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07A086-81A1-406E-96BF-475C4CAEB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3" name="Content Placeholder 2" descr="A person in a suit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D65D7425-C635-45EB-875E-AD2E82DD498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56" y="1420801"/>
            <a:ext cx="3041467" cy="4573618"/>
          </a:xfrm>
          <a:prstGeom prst="rect">
            <a:avLst/>
          </a:prstGeom>
          <a:ln w="127000" cap="sq">
            <a:solidFill>
              <a:srgbClr val="33333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B98B2E6-356E-416F-95FC-751043124B79}"/>
              </a:ext>
            </a:extLst>
          </p:cNvPr>
          <p:cNvSpPr txBox="1">
            <a:spLocks/>
          </p:cNvSpPr>
          <p:nvPr/>
        </p:nvSpPr>
        <p:spPr>
          <a:xfrm>
            <a:off x="2939404" y="1657004"/>
            <a:ext cx="6073878" cy="410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Hometown: Pagosa Springs, 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Major: Business Information &amp;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Minors: Computer Science &amp; Mathematics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Hobbies: Outdoors (climbing, skiing, hiking), reading, and being busy</a:t>
            </a:r>
          </a:p>
        </p:txBody>
      </p:sp>
    </p:spTree>
    <p:extLst>
      <p:ext uri="{BB962C8B-B14F-4D97-AF65-F5344CB8AC3E}">
        <p14:creationId xmlns:p14="http://schemas.microsoft.com/office/powerpoint/2010/main" val="42135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B702-CF7F-444D-AD27-2CDA2E6CF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Mental Health &amp; Wellbeing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5CA3F09-763B-4D8E-91F2-F375F80B8C63}"/>
              </a:ext>
            </a:extLst>
          </p:cNvPr>
          <p:cNvSpPr/>
          <p:nvPr/>
        </p:nvSpPr>
        <p:spPr>
          <a:xfrm>
            <a:off x="3711190" y="-9832"/>
            <a:ext cx="8480810" cy="6867832"/>
          </a:xfrm>
          <a:custGeom>
            <a:avLst/>
            <a:gdLst>
              <a:gd name="connsiteX0" fmla="*/ 0 w 8514735"/>
              <a:gd name="connsiteY0" fmla="*/ 0 h 6858000"/>
              <a:gd name="connsiteX1" fmla="*/ 8514735 w 8514735"/>
              <a:gd name="connsiteY1" fmla="*/ 0 h 6858000"/>
              <a:gd name="connsiteX2" fmla="*/ 8514735 w 8514735"/>
              <a:gd name="connsiteY2" fmla="*/ 6858000 h 6858000"/>
              <a:gd name="connsiteX3" fmla="*/ 0 w 8514735"/>
              <a:gd name="connsiteY3" fmla="*/ 6858000 h 6858000"/>
              <a:gd name="connsiteX4" fmla="*/ 0 w 8514735"/>
              <a:gd name="connsiteY4" fmla="*/ 0 h 6858000"/>
              <a:gd name="connsiteX0" fmla="*/ 0 w 8514735"/>
              <a:gd name="connsiteY0" fmla="*/ 0 h 6858000"/>
              <a:gd name="connsiteX1" fmla="*/ 8514735 w 8514735"/>
              <a:gd name="connsiteY1" fmla="*/ 0 h 6858000"/>
              <a:gd name="connsiteX2" fmla="*/ 8514735 w 8514735"/>
              <a:gd name="connsiteY2" fmla="*/ 6858000 h 6858000"/>
              <a:gd name="connsiteX3" fmla="*/ 4031226 w 8514735"/>
              <a:gd name="connsiteY3" fmla="*/ 6858000 h 6858000"/>
              <a:gd name="connsiteX4" fmla="*/ 0 w 8514735"/>
              <a:gd name="connsiteY4" fmla="*/ 0 h 6858000"/>
              <a:gd name="connsiteX0" fmla="*/ 0 w 8514735"/>
              <a:gd name="connsiteY0" fmla="*/ 0 h 6867832"/>
              <a:gd name="connsiteX1" fmla="*/ 8514735 w 8514735"/>
              <a:gd name="connsiteY1" fmla="*/ 0 h 6867832"/>
              <a:gd name="connsiteX2" fmla="*/ 8514735 w 8514735"/>
              <a:gd name="connsiteY2" fmla="*/ 6858000 h 6867832"/>
              <a:gd name="connsiteX3" fmla="*/ 3962400 w 8514735"/>
              <a:gd name="connsiteY3" fmla="*/ 6867832 h 6867832"/>
              <a:gd name="connsiteX4" fmla="*/ 0 w 8514735"/>
              <a:gd name="connsiteY4" fmla="*/ 0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4735" h="6867832">
                <a:moveTo>
                  <a:pt x="0" y="0"/>
                </a:moveTo>
                <a:lnTo>
                  <a:pt x="8514735" y="0"/>
                </a:lnTo>
                <a:lnTo>
                  <a:pt x="8514735" y="6858000"/>
                </a:lnTo>
                <a:lnTo>
                  <a:pt x="3962400" y="6867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63" r="-1586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6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086C662-CEAE-4515-950B-0AAF3EAA4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9382" y="4017588"/>
            <a:ext cx="3097162" cy="1394505"/>
          </a:xfrm>
        </p:spPr>
        <p:txBody>
          <a:bodyPr/>
          <a:lstStyle/>
          <a:p>
            <a:r>
              <a:rPr lang="en-US" dirty="0"/>
              <a:t>44.4% display Moderate to Serious Distress*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CD70-985E-4408-A32E-6E0F302DD66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3390" y="1848898"/>
            <a:ext cx="6073878" cy="44667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Alumni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Respective Departments</a:t>
            </a:r>
          </a:p>
          <a:p>
            <a:pPr marL="1143000" lvl="1" indent="-457200"/>
            <a:r>
              <a:rPr lang="en-US" dirty="0"/>
              <a:t>HCC</a:t>
            </a:r>
          </a:p>
          <a:p>
            <a:pPr marL="1143000" lvl="1" indent="-457200"/>
            <a:r>
              <a:rPr lang="en-US" dirty="0"/>
              <a:t>Athletics</a:t>
            </a:r>
          </a:p>
          <a:p>
            <a:pPr marL="1143000" lvl="1" indent="-457200"/>
            <a:r>
              <a:rPr lang="en-US" dirty="0"/>
              <a:t>Student Affairs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Faculty, Staff, Administrators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Board of Trustees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CC6D8-E6C7-4580-BAC7-B41134322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17522" y="2096348"/>
            <a:ext cx="2974478" cy="1394505"/>
          </a:xfrm>
        </p:spPr>
        <p:txBody>
          <a:bodyPr>
            <a:normAutofit/>
          </a:bodyPr>
          <a:lstStyle/>
          <a:p>
            <a:r>
              <a:rPr lang="en-US" sz="2800" dirty="0"/>
              <a:t>Happy Students, Happy Alums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58E55C-B48E-4936-8276-60D9D46649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1B566-04BF-4920-8352-F861AA525A9E}"/>
              </a:ext>
            </a:extLst>
          </p:cNvPr>
          <p:cNvSpPr txBox="1"/>
          <p:nvPr/>
        </p:nvSpPr>
        <p:spPr>
          <a:xfrm>
            <a:off x="393289" y="6204155"/>
            <a:ext cx="5515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*American College Health Association National College Health Assessment III (Spring 2021)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9154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8D4AE1-A137-4F1A-AC5A-797DF6CAB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+mj-lt"/>
              </a:rPr>
              <a:t>4-D Model</a:t>
            </a:r>
          </a:p>
        </p:txBody>
      </p:sp>
      <p:pic>
        <p:nvPicPr>
          <p:cNvPr id="13" name="Content Placeholder 11" descr="Handshake outline">
            <a:extLst>
              <a:ext uri="{FF2B5EF4-FFF2-40B4-BE49-F238E27FC236}">
                <a16:creationId xmlns:a16="http://schemas.microsoft.com/office/drawing/2014/main" id="{9CDAF5A9-ACB5-42FA-AD5C-616D30D11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81946" y="1565783"/>
            <a:ext cx="2685705" cy="2685705"/>
          </a:xfrm>
          <a:prstGeom prst="rect">
            <a:avLst/>
          </a:prstGeom>
        </p:spPr>
      </p:pic>
      <p:pic>
        <p:nvPicPr>
          <p:cNvPr id="14" name="Content Placeholder 11" descr="Heart with pulse outline">
            <a:extLst>
              <a:ext uri="{FF2B5EF4-FFF2-40B4-BE49-F238E27FC236}">
                <a16:creationId xmlns:a16="http://schemas.microsoft.com/office/drawing/2014/main" id="{F176FED6-CF45-4175-972C-505466253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3328518" y="1565783"/>
            <a:ext cx="2685705" cy="2685705"/>
          </a:xfrm>
          <a:prstGeom prst="rect">
            <a:avLst/>
          </a:prstGeom>
        </p:spPr>
      </p:pic>
      <p:pic>
        <p:nvPicPr>
          <p:cNvPr id="12" name="Content Placeholder 11" descr="Lightbulb and gear outline">
            <a:extLst>
              <a:ext uri="{FF2B5EF4-FFF2-40B4-BE49-F238E27FC236}">
                <a16:creationId xmlns:a16="http://schemas.microsoft.com/office/drawing/2014/main" id="{C9E71A20-50E0-426A-AF20-B4A490F7683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3000" y="1613694"/>
            <a:ext cx="2637795" cy="2637795"/>
          </a:xfrm>
          <a:prstGeom prst="rect">
            <a:avLst/>
          </a:prstGeom>
        </p:spPr>
      </p:pic>
      <p:pic>
        <p:nvPicPr>
          <p:cNvPr id="15" name="Content Placeholder 11" descr="Aspiration outline">
            <a:extLst>
              <a:ext uri="{FF2B5EF4-FFF2-40B4-BE49-F238E27FC236}">
                <a16:creationId xmlns:a16="http://schemas.microsoft.com/office/drawing/2014/main" id="{BB84FB15-D499-4429-BE55-35FC632D2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9021662" y="1565783"/>
            <a:ext cx="2685706" cy="268570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ED48F2-DE61-458A-8036-EDB677567245}"/>
              </a:ext>
            </a:extLst>
          </p:cNvPr>
          <p:cNvSpPr txBox="1"/>
          <p:nvPr/>
        </p:nvSpPr>
        <p:spPr>
          <a:xfrm>
            <a:off x="483249" y="4150468"/>
            <a:ext cx="2636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Exploring Character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A14A7C-B0B1-4390-B3D3-E2DA9B240681}"/>
              </a:ext>
            </a:extLst>
          </p:cNvPr>
          <p:cNvSpPr txBox="1"/>
          <p:nvPr/>
        </p:nvSpPr>
        <p:spPr>
          <a:xfrm>
            <a:off x="3643201" y="4155717"/>
            <a:ext cx="215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Well-Being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6DAC05-BB3E-475E-B436-6E17F32D695B}"/>
              </a:ext>
            </a:extLst>
          </p:cNvPr>
          <p:cNvSpPr txBox="1"/>
          <p:nvPr/>
        </p:nvSpPr>
        <p:spPr>
          <a:xfrm>
            <a:off x="6223000" y="4161211"/>
            <a:ext cx="268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Intellectual Growth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872EC3-CBC0-4B1D-B36C-2E95915BCA84}"/>
              </a:ext>
            </a:extLst>
          </p:cNvPr>
          <p:cNvSpPr txBox="1"/>
          <p:nvPr/>
        </p:nvSpPr>
        <p:spPr>
          <a:xfrm>
            <a:off x="9021662" y="4155717"/>
            <a:ext cx="2736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Careers and Lives of Purpose</a:t>
            </a:r>
          </a:p>
        </p:txBody>
      </p:sp>
    </p:spTree>
    <p:extLst>
      <p:ext uri="{BB962C8B-B14F-4D97-AF65-F5344CB8AC3E}">
        <p14:creationId xmlns:p14="http://schemas.microsoft.com/office/powerpoint/2010/main" val="326697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0BC9-ADC2-4F73-B75D-005F42905D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COVID-19 and its Repercussions </a:t>
            </a:r>
          </a:p>
        </p:txBody>
      </p:sp>
    </p:spTree>
    <p:extLst>
      <p:ext uri="{BB962C8B-B14F-4D97-AF65-F5344CB8AC3E}">
        <p14:creationId xmlns:p14="http://schemas.microsoft.com/office/powerpoint/2010/main" val="64577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B702-CF7F-444D-AD27-2CDA2E6CF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Perspective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5CA3F09-763B-4D8E-91F2-F375F80B8C63}"/>
              </a:ext>
            </a:extLst>
          </p:cNvPr>
          <p:cNvSpPr/>
          <p:nvPr/>
        </p:nvSpPr>
        <p:spPr>
          <a:xfrm>
            <a:off x="3711190" y="-9832"/>
            <a:ext cx="8480810" cy="6867832"/>
          </a:xfrm>
          <a:custGeom>
            <a:avLst/>
            <a:gdLst>
              <a:gd name="connsiteX0" fmla="*/ 0 w 8514735"/>
              <a:gd name="connsiteY0" fmla="*/ 0 h 6858000"/>
              <a:gd name="connsiteX1" fmla="*/ 8514735 w 8514735"/>
              <a:gd name="connsiteY1" fmla="*/ 0 h 6858000"/>
              <a:gd name="connsiteX2" fmla="*/ 8514735 w 8514735"/>
              <a:gd name="connsiteY2" fmla="*/ 6858000 h 6858000"/>
              <a:gd name="connsiteX3" fmla="*/ 0 w 8514735"/>
              <a:gd name="connsiteY3" fmla="*/ 6858000 h 6858000"/>
              <a:gd name="connsiteX4" fmla="*/ 0 w 8514735"/>
              <a:gd name="connsiteY4" fmla="*/ 0 h 6858000"/>
              <a:gd name="connsiteX0" fmla="*/ 0 w 8514735"/>
              <a:gd name="connsiteY0" fmla="*/ 0 h 6858000"/>
              <a:gd name="connsiteX1" fmla="*/ 8514735 w 8514735"/>
              <a:gd name="connsiteY1" fmla="*/ 0 h 6858000"/>
              <a:gd name="connsiteX2" fmla="*/ 8514735 w 8514735"/>
              <a:gd name="connsiteY2" fmla="*/ 6858000 h 6858000"/>
              <a:gd name="connsiteX3" fmla="*/ 4031226 w 8514735"/>
              <a:gd name="connsiteY3" fmla="*/ 6858000 h 6858000"/>
              <a:gd name="connsiteX4" fmla="*/ 0 w 8514735"/>
              <a:gd name="connsiteY4" fmla="*/ 0 h 6858000"/>
              <a:gd name="connsiteX0" fmla="*/ 0 w 8514735"/>
              <a:gd name="connsiteY0" fmla="*/ 0 h 6867832"/>
              <a:gd name="connsiteX1" fmla="*/ 8514735 w 8514735"/>
              <a:gd name="connsiteY1" fmla="*/ 0 h 6867832"/>
              <a:gd name="connsiteX2" fmla="*/ 8514735 w 8514735"/>
              <a:gd name="connsiteY2" fmla="*/ 6858000 h 6867832"/>
              <a:gd name="connsiteX3" fmla="*/ 3962400 w 8514735"/>
              <a:gd name="connsiteY3" fmla="*/ 6867832 h 6867832"/>
              <a:gd name="connsiteX4" fmla="*/ 0 w 8514735"/>
              <a:gd name="connsiteY4" fmla="*/ 0 h 68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4735" h="6867832">
                <a:moveTo>
                  <a:pt x="0" y="0"/>
                </a:moveTo>
                <a:lnTo>
                  <a:pt x="8514735" y="0"/>
                </a:lnTo>
                <a:lnTo>
                  <a:pt x="8514735" y="6858000"/>
                </a:lnTo>
                <a:lnTo>
                  <a:pt x="3962400" y="6867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63" r="-1586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0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F4A991D-67B4-4EAD-A3B5-E984F7815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8511" y="2678112"/>
            <a:ext cx="3431458" cy="1501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79.6% felt tired/sleepy </a:t>
            </a:r>
          </a:p>
          <a:p>
            <a:r>
              <a:rPr lang="en-US" dirty="0"/>
              <a:t>3 &gt; days of the week*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44D358-AFA6-42CA-B24C-F411017CCE2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3390" y="1736229"/>
            <a:ext cx="6073878" cy="360268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44.2% attributed stress to negative academic performance*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40% Reporting having problems or challenges with academics</a:t>
            </a:r>
          </a:p>
          <a:p>
            <a:pPr marL="1143000" lvl="1" indent="-457200"/>
            <a:r>
              <a:rPr lang="en-US" dirty="0"/>
              <a:t>Of those 88% reported moderate to high distress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Positive Correlation between alcohol, sleep, and GPA.**</a:t>
            </a:r>
          </a:p>
          <a:p>
            <a:pPr marL="1143000" lvl="1" indent="-457200"/>
            <a:endParaRPr lang="en-US" dirty="0"/>
          </a:p>
          <a:p>
            <a:pPr marL="1143000" lvl="1" indent="-457200"/>
            <a:endParaRPr lang="en-US" dirty="0"/>
          </a:p>
          <a:p>
            <a:pPr marL="1143000" lvl="1" indent="-457200"/>
            <a:endParaRPr lang="en-US" dirty="0"/>
          </a:p>
          <a:p>
            <a:pPr marL="1143000" lvl="1" indent="-457200"/>
            <a:endParaRPr lang="en-US" dirty="0"/>
          </a:p>
          <a:p>
            <a:pPr marL="11430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A1C07-3EBC-4D9F-AB9B-EB68FA6CFC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8297" y="873263"/>
            <a:ext cx="2713703" cy="1501775"/>
          </a:xfrm>
        </p:spPr>
        <p:txBody>
          <a:bodyPr/>
          <a:lstStyle/>
          <a:p>
            <a:r>
              <a:rPr lang="en-US" dirty="0"/>
              <a:t>85.4% Undergraduate Moderate to High Stress*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F20FB-0B76-436E-9EA2-CED5A484DE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Academic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D88C5-D1FA-4611-AEED-F7AA11E92430}"/>
              </a:ext>
            </a:extLst>
          </p:cNvPr>
          <p:cNvSpPr txBox="1"/>
          <p:nvPr/>
        </p:nvSpPr>
        <p:spPr>
          <a:xfrm>
            <a:off x="393289" y="6204155"/>
            <a:ext cx="551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*American College Health Association National College Health Assessment III (Spring 2021)</a:t>
            </a:r>
          </a:p>
          <a:p>
            <a:r>
              <a:rPr lang="en-US" sz="800" dirty="0"/>
              <a:t>**SINGLETON, Royce A, and Amy R WOLFSON. “Alcohol Consumption, Sleep, and Academic Performance Among College Students.” Journal of studies on alcohol and drugs 70.3 (2009): 355–363. Web.</a:t>
            </a:r>
          </a:p>
          <a:p>
            <a:endParaRPr lang="en-US" sz="80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DB3F66E-B8BE-455F-B96A-B4C5A40A2C0A}"/>
              </a:ext>
            </a:extLst>
          </p:cNvPr>
          <p:cNvSpPr txBox="1">
            <a:spLocks/>
          </p:cNvSpPr>
          <p:nvPr/>
        </p:nvSpPr>
        <p:spPr>
          <a:xfrm>
            <a:off x="7963481" y="4702380"/>
            <a:ext cx="2359690" cy="150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bg1"/>
                </a:solidFill>
                <a:latin typeface="Futura PT Medium" panose="020B06020202040203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79.8% Frequently use Alcohol* </a:t>
            </a:r>
          </a:p>
        </p:txBody>
      </p:sp>
    </p:spTree>
    <p:extLst>
      <p:ext uri="{BB962C8B-B14F-4D97-AF65-F5344CB8AC3E}">
        <p14:creationId xmlns:p14="http://schemas.microsoft.com/office/powerpoint/2010/main" val="257911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 Daniels">
      <a:dk1>
        <a:srgbClr val="58595B"/>
      </a:dk1>
      <a:lt1>
        <a:sysClr val="window" lastClr="FFFFFF"/>
      </a:lt1>
      <a:dk2>
        <a:srgbClr val="000000"/>
      </a:dk2>
      <a:lt2>
        <a:srgbClr val="CCCCCC"/>
      </a:lt2>
      <a:accent1>
        <a:srgbClr val="8B2332"/>
      </a:accent1>
      <a:accent2>
        <a:srgbClr val="B5A574"/>
      </a:accent2>
      <a:accent3>
        <a:srgbClr val="03687F"/>
      </a:accent3>
      <a:accent4>
        <a:srgbClr val="DF5E1F"/>
      </a:accent4>
      <a:accent5>
        <a:srgbClr val="214186"/>
      </a:accent5>
      <a:accent6>
        <a:srgbClr val="058753"/>
      </a:accent6>
      <a:hlink>
        <a:srgbClr val="88220E"/>
      </a:hlink>
      <a:folHlink>
        <a:srgbClr val="B5A5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7780</TotalTime>
  <Words>447</Words>
  <Application>Microsoft Office PowerPoint</Application>
  <PresentationFormat>Widescreen</PresentationFormat>
  <Paragraphs>93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Futura PT Book</vt:lpstr>
      <vt:lpstr>Futura PT Light</vt:lpstr>
      <vt:lpstr>Futura PT Medium</vt:lpstr>
      <vt:lpstr>Office Theme</vt:lpstr>
      <vt:lpstr>Student Wellbeing &amp; Support</vt:lpstr>
      <vt:lpstr>Agenda</vt:lpstr>
      <vt:lpstr>Introduction</vt:lpstr>
      <vt:lpstr>Why Mental Health &amp; Wellbeing</vt:lpstr>
      <vt:lpstr>Stakeholders</vt:lpstr>
      <vt:lpstr>4-D Model</vt:lpstr>
      <vt:lpstr>COVID-19 and its Repercussions </vt:lpstr>
      <vt:lpstr>Student Perspective</vt:lpstr>
      <vt:lpstr>Academic Performance</vt:lpstr>
      <vt:lpstr>Social Life &amp; Engagement</vt:lpstr>
      <vt:lpstr>Side Note: Quarter System Impact</vt:lpstr>
      <vt:lpstr>Initiatives  New &amp; Ongoing</vt:lpstr>
      <vt:lpstr>Ongoing </vt:lpstr>
      <vt:lpstr>New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JohnXPS8700</dc:creator>
  <cp:lastModifiedBy>Keanan Anderson</cp:lastModifiedBy>
  <cp:revision>26</cp:revision>
  <dcterms:created xsi:type="dcterms:W3CDTF">2019-10-14T22:33:23Z</dcterms:created>
  <dcterms:modified xsi:type="dcterms:W3CDTF">2022-01-20T05:10:43Z</dcterms:modified>
</cp:coreProperties>
</file>